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256" r:id="rId2"/>
    <p:sldId id="268" r:id="rId3"/>
    <p:sldId id="269" r:id="rId4"/>
    <p:sldId id="272" r:id="rId5"/>
    <p:sldId id="305" r:id="rId6"/>
    <p:sldId id="306" r:id="rId7"/>
    <p:sldId id="275" r:id="rId8"/>
    <p:sldId id="298" r:id="rId9"/>
    <p:sldId id="279" r:id="rId10"/>
    <p:sldId id="280" r:id="rId11"/>
    <p:sldId id="308" r:id="rId12"/>
    <p:sldId id="309" r:id="rId13"/>
    <p:sldId id="310" r:id="rId14"/>
    <p:sldId id="311" r:id="rId15"/>
    <p:sldId id="312" r:id="rId16"/>
    <p:sldId id="313" r:id="rId17"/>
    <p:sldId id="315" r:id="rId18"/>
    <p:sldId id="314" r:id="rId19"/>
    <p:sldId id="282" r:id="rId20"/>
    <p:sldId id="283" r:id="rId21"/>
    <p:sldId id="288" r:id="rId22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92" autoAdjust="0"/>
    <p:restoredTop sz="94660"/>
  </p:normalViewPr>
  <p:slideViewPr>
    <p:cSldViewPr>
      <p:cViewPr varScale="1">
        <p:scale>
          <a:sx n="84" d="100"/>
          <a:sy n="84" d="100"/>
        </p:scale>
        <p:origin x="-138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халық саны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62804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халық саны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64091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халық саны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65419</c:v>
                </c:pt>
              </c:numCache>
            </c:numRef>
          </c:val>
        </c:ser>
        <c:axId val="101003264"/>
        <c:axId val="81608704"/>
      </c:barChart>
      <c:catAx>
        <c:axId val="101003264"/>
        <c:scaling>
          <c:orientation val="minMax"/>
        </c:scaling>
        <c:axPos val="b"/>
        <c:tickLblPos val="nextTo"/>
        <c:crossAx val="81608704"/>
        <c:crosses val="autoZero"/>
        <c:auto val="1"/>
        <c:lblAlgn val="ctr"/>
        <c:lblOffset val="100"/>
      </c:catAx>
      <c:valAx>
        <c:axId val="81608704"/>
        <c:scaling>
          <c:orientation val="minMax"/>
        </c:scaling>
        <c:axPos val="l"/>
        <c:majorGridlines/>
        <c:numFmt formatCode="General" sourceLinked="1"/>
        <c:tickLblPos val="nextTo"/>
        <c:crossAx val="1010032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аурушаңдық</c:v>
                </c:pt>
                <c:pt idx="1">
                  <c:v>өлім көрсеткіші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92.9</c:v>
                </c:pt>
                <c:pt idx="1">
                  <c:v>52.7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аурушаңдық</c:v>
                </c:pt>
                <c:pt idx="1">
                  <c:v>өлім көрсеткіші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110</c:v>
                </c:pt>
                <c:pt idx="1">
                  <c:v>59.1</c:v>
                </c:pt>
              </c:numCache>
            </c:numRef>
          </c:val>
        </c:ser>
        <c:shape val="cylinder"/>
        <c:axId val="125949440"/>
        <c:axId val="125950976"/>
        <c:axId val="0"/>
      </c:bar3DChart>
      <c:catAx>
        <c:axId val="125949440"/>
        <c:scaling>
          <c:orientation val="minMax"/>
        </c:scaling>
        <c:axPos val="b"/>
        <c:tickLblPos val="nextTo"/>
        <c:crossAx val="125950976"/>
        <c:crosses val="autoZero"/>
        <c:auto val="1"/>
        <c:lblAlgn val="ctr"/>
        <c:lblOffset val="100"/>
      </c:catAx>
      <c:valAx>
        <c:axId val="125950976"/>
        <c:scaling>
          <c:orientation val="minMax"/>
        </c:scaling>
        <c:axPos val="l"/>
        <c:majorGridlines/>
        <c:numFmt formatCode="General" sourceLinked="1"/>
        <c:tickLblPos val="nextTo"/>
        <c:crossAx val="1259494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Дәрігерлер саны</c:v>
                </c:pt>
                <c:pt idx="1">
                  <c:v>Медбикелер саны</c:v>
                </c:pt>
                <c:pt idx="2">
                  <c:v>жас мамандар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102</c:v>
                </c:pt>
                <c:pt idx="1">
                  <c:v>360</c:v>
                </c:pt>
                <c:pt idx="2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Дәрігерлер саны</c:v>
                </c:pt>
                <c:pt idx="1">
                  <c:v>Медбикелер саны</c:v>
                </c:pt>
                <c:pt idx="2">
                  <c:v>жас мамандар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107</c:v>
                </c:pt>
                <c:pt idx="1">
                  <c:v>387</c:v>
                </c:pt>
                <c:pt idx="2">
                  <c:v>10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Дәрігерлер саны</c:v>
                </c:pt>
                <c:pt idx="1">
                  <c:v>Медбикелер саны</c:v>
                </c:pt>
                <c:pt idx="2">
                  <c:v>жас мамандар</c:v>
                </c:pt>
              </c:strCache>
            </c:strRef>
          </c:cat>
          <c:val>
            <c:numRef>
              <c:f>Лист1!$D$2:$D$4</c:f>
            </c:numRef>
          </c:val>
        </c:ser>
        <c:axId val="106674816"/>
        <c:axId val="116134272"/>
      </c:barChart>
      <c:catAx>
        <c:axId val="106674816"/>
        <c:scaling>
          <c:orientation val="minMax"/>
        </c:scaling>
        <c:axPos val="b"/>
        <c:tickLblPos val="nextTo"/>
        <c:crossAx val="116134272"/>
        <c:crosses val="autoZero"/>
        <c:auto val="1"/>
        <c:lblAlgn val="ctr"/>
        <c:lblOffset val="100"/>
      </c:catAx>
      <c:valAx>
        <c:axId val="116134272"/>
        <c:scaling>
          <c:orientation val="minMax"/>
        </c:scaling>
        <c:axPos val="l"/>
        <c:majorGridlines/>
        <c:numFmt formatCode="General" sourceLinked="1"/>
        <c:tickLblPos val="nextTo"/>
        <c:crossAx val="1066748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0770152171689043"/>
          <c:y val="2.2168487552746481E-2"/>
          <c:w val="0.75251463068557234"/>
          <c:h val="0.76982789995858525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0"/>
              <c:layout>
                <c:manualLayout>
                  <c:x val="-1.5505112203693787E-2"/>
                  <c:y val="2.806508851176474E-2"/>
                </c:manualLayout>
              </c:layout>
              <c:showVal val="1"/>
            </c:dLbl>
            <c:dLbl>
              <c:idx val="1"/>
              <c:layout>
                <c:manualLayout>
                  <c:x val="6.1979108477307138E-3"/>
                  <c:y val="2.5059830033470076E-2"/>
                </c:manualLayout>
              </c:layout>
              <c:showVal val="1"/>
            </c:dLbl>
            <c:dLbl>
              <c:idx val="2"/>
              <c:layout>
                <c:manualLayout>
                  <c:x val="1.0838494552363945E-2"/>
                  <c:y val="-1.76120889973558E-2"/>
                </c:manualLayout>
              </c:layout>
              <c:showVal val="1"/>
            </c:dLbl>
            <c:dLbl>
              <c:idx val="3"/>
              <c:layout>
                <c:manualLayout>
                  <c:x val="3.0406210679255783E-2"/>
                  <c:y val="-1.3828484984809597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жалпы қаржы</c:v>
                </c:pt>
                <c:pt idx="1">
                  <c:v>еңбек ақы</c:v>
                </c:pt>
                <c:pt idx="2">
                  <c:v>сыйақы</c:v>
                </c:pt>
                <c:pt idx="3">
                  <c:v>үстемеақы</c:v>
                </c:pt>
              </c:strCache>
            </c:strRef>
          </c:cat>
          <c:val>
            <c:numRef>
              <c:f>Лист1!$B$2:$B$5</c:f>
              <c:numCache>
                <c:formatCode>#,##0</c:formatCode>
                <c:ptCount val="4"/>
                <c:pt idx="0">
                  <c:v>1250047</c:v>
                </c:pt>
                <c:pt idx="1">
                  <c:v>759120</c:v>
                </c:pt>
                <c:pt idx="2">
                  <c:v>26103</c:v>
                </c:pt>
                <c:pt idx="3">
                  <c:v>44808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0"/>
              <c:layout>
                <c:manualLayout>
                  <c:x val="7.0833333333333373E-2"/>
                  <c:y val="6.2500000000000021E-3"/>
                </c:manualLayout>
              </c:layout>
              <c:showVal val="1"/>
            </c:dLbl>
            <c:dLbl>
              <c:idx val="1"/>
              <c:layout>
                <c:manualLayout>
                  <c:x val="6.4583333333333395E-2"/>
                  <c:y val="3.125000000000001E-3"/>
                </c:manualLayout>
              </c:layout>
              <c:showVal val="1"/>
            </c:dLbl>
            <c:dLbl>
              <c:idx val="2"/>
              <c:layout>
                <c:manualLayout>
                  <c:x val="3.2093707555836286E-2"/>
                  <c:y val="-2.5658854410528155E-2"/>
                </c:manualLayout>
              </c:layout>
              <c:showVal val="1"/>
            </c:dLbl>
            <c:dLbl>
              <c:idx val="3"/>
              <c:layout>
                <c:manualLayout>
                  <c:x val="4.0927064917150563E-2"/>
                  <c:y val="-2.1455788525569813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жалпы қаржы</c:v>
                </c:pt>
                <c:pt idx="1">
                  <c:v>еңбек ақы</c:v>
                </c:pt>
                <c:pt idx="2">
                  <c:v>сыйақы</c:v>
                </c:pt>
                <c:pt idx="3">
                  <c:v>үстемеақы</c:v>
                </c:pt>
              </c:strCache>
            </c:strRef>
          </c:cat>
          <c:val>
            <c:numRef>
              <c:f>Лист1!$C$2:$C$5</c:f>
              <c:numCache>
                <c:formatCode>#,##0</c:formatCode>
                <c:ptCount val="4"/>
                <c:pt idx="0">
                  <c:v>1411747</c:v>
                </c:pt>
                <c:pt idx="1">
                  <c:v>861692</c:v>
                </c:pt>
                <c:pt idx="2">
                  <c:v>31557</c:v>
                </c:pt>
                <c:pt idx="3">
                  <c:v>74174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жалпы қаржы</c:v>
                </c:pt>
                <c:pt idx="1">
                  <c:v>еңбек ақы</c:v>
                </c:pt>
                <c:pt idx="2">
                  <c:v>сыйақы</c:v>
                </c:pt>
                <c:pt idx="3">
                  <c:v>үстемеақы</c:v>
                </c:pt>
              </c:strCache>
            </c:strRef>
          </c:cat>
          <c:val>
            <c:numRef>
              <c:f>Лист1!$D$2:$D$5</c:f>
            </c:numRef>
          </c:val>
        </c:ser>
        <c:shape val="cone"/>
        <c:axId val="117368704"/>
        <c:axId val="117370240"/>
        <c:axId val="98101440"/>
      </c:bar3DChart>
      <c:catAx>
        <c:axId val="117368704"/>
        <c:scaling>
          <c:orientation val="minMax"/>
        </c:scaling>
        <c:axPos val="b"/>
        <c:majorGridlines/>
        <c:minorGridlines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17370240"/>
        <c:crosses val="autoZero"/>
        <c:auto val="1"/>
        <c:lblAlgn val="ctr"/>
        <c:lblOffset val="100"/>
      </c:catAx>
      <c:valAx>
        <c:axId val="117370240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17368704"/>
        <c:crosses val="autoZero"/>
        <c:crossBetween val="between"/>
      </c:valAx>
      <c:serAx>
        <c:axId val="98101440"/>
        <c:scaling>
          <c:orientation val="minMax"/>
        </c:scaling>
        <c:delete val="1"/>
        <c:axPos val="b"/>
        <c:tickLblPos val="nextTo"/>
        <c:crossAx val="117370240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2016ж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Перзентхана</c:v>
                </c:pt>
                <c:pt idx="1">
                  <c:v>Ауруханада</c:v>
                </c:pt>
                <c:pt idx="2">
                  <c:v>Үйде</c:v>
                </c:pt>
                <c:pt idx="3">
                  <c:v>Басқа жерде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</c:v>
                </c:pt>
                <c:pt idx="1">
                  <c:v>4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2017ж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Перзентхана</c:v>
                </c:pt>
                <c:pt idx="1">
                  <c:v>Ауруханада</c:v>
                </c:pt>
                <c:pt idx="2">
                  <c:v>Үйде</c:v>
                </c:pt>
                <c:pt idx="3">
                  <c:v>Басқа жерде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</c:v>
                </c:pt>
                <c:pt idx="1">
                  <c:v>5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Перзентхана</c:v>
                </c:pt>
                <c:pt idx="1">
                  <c:v>Ауруханада</c:v>
                </c:pt>
                <c:pt idx="2">
                  <c:v>Үйде</c:v>
                </c:pt>
                <c:pt idx="3">
                  <c:v>Басқа жерде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axId val="117859456"/>
        <c:axId val="117998336"/>
      </c:barChart>
      <c:catAx>
        <c:axId val="117859456"/>
        <c:scaling>
          <c:orientation val="minMax"/>
        </c:scaling>
        <c:axPos val="b"/>
        <c:tickLblPos val="nextTo"/>
        <c:crossAx val="117998336"/>
        <c:crosses val="autoZero"/>
        <c:auto val="1"/>
        <c:lblAlgn val="ctr"/>
        <c:lblOffset val="100"/>
      </c:catAx>
      <c:valAx>
        <c:axId val="117998336"/>
        <c:scaling>
          <c:orientation val="minMax"/>
        </c:scaling>
        <c:axPos val="l"/>
        <c:majorGridlines/>
        <c:numFmt formatCode="General" sourceLinked="1"/>
        <c:tickLblPos val="nextTo"/>
        <c:crossAx val="117859456"/>
        <c:crosses val="autoZero"/>
        <c:crossBetween val="between"/>
      </c:valAx>
    </c:plotArea>
    <c:legend>
      <c:legendPos val="r"/>
      <c:legendEntry>
        <c:idx val="2"/>
        <c:delete val="1"/>
      </c:legendEntry>
      <c:layout/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2016ж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Туа біткен ақау</c:v>
                </c:pt>
                <c:pt idx="1">
                  <c:v>Наталдық асқыну</c:v>
                </c:pt>
                <c:pt idx="2">
                  <c:v>Тыныс алу мүшелерінің ауруы</c:v>
                </c:pt>
                <c:pt idx="3">
                  <c:v>Кездейсоқ жағдайлар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11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2017ж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Туа біткен ақау</c:v>
                </c:pt>
                <c:pt idx="1">
                  <c:v>Наталдық асқыну</c:v>
                </c:pt>
                <c:pt idx="2">
                  <c:v>Тыныс алу мүшелерінің ауруы</c:v>
                </c:pt>
                <c:pt idx="3">
                  <c:v>Кездейсоқ жағдайлар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</c:v>
                </c:pt>
                <c:pt idx="1">
                  <c:v>7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Туа біткен ақау</c:v>
                </c:pt>
                <c:pt idx="1">
                  <c:v>Наталдық асқыну</c:v>
                </c:pt>
                <c:pt idx="2">
                  <c:v>Тыныс алу мүшелерінің ауруы</c:v>
                </c:pt>
                <c:pt idx="3">
                  <c:v>Кездейсоқ жағдайлар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axId val="118169984"/>
        <c:axId val="118171520"/>
      </c:barChart>
      <c:catAx>
        <c:axId val="118169984"/>
        <c:scaling>
          <c:orientation val="minMax"/>
        </c:scaling>
        <c:axPos val="b"/>
        <c:tickLblPos val="nextTo"/>
        <c:crossAx val="118171520"/>
        <c:crosses val="autoZero"/>
        <c:auto val="1"/>
        <c:lblAlgn val="ctr"/>
        <c:lblOffset val="100"/>
      </c:catAx>
      <c:valAx>
        <c:axId val="118171520"/>
        <c:scaling>
          <c:orientation val="minMax"/>
        </c:scaling>
        <c:axPos val="l"/>
        <c:majorGridlines/>
        <c:numFmt formatCode="General" sourceLinked="1"/>
        <c:tickLblPos val="nextTo"/>
        <c:crossAx val="118169984"/>
        <c:crosses val="autoZero"/>
        <c:crossBetween val="between"/>
      </c:valAx>
    </c:plotArea>
    <c:legend>
      <c:legendPos val="r"/>
      <c:legendEntry>
        <c:idx val="2"/>
        <c:delete val="1"/>
      </c:legendEntry>
      <c:layout/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аурушандык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1207.0999999999999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аурушандык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1527.5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аурушандык </c:v>
                </c:pt>
              </c:strCache>
            </c:strRef>
          </c:cat>
          <c:val>
            <c:numRef>
              <c:f>Лист1!$D$2</c:f>
            </c:numRef>
          </c:val>
        </c:ser>
        <c:shape val="cylinder"/>
        <c:axId val="124910592"/>
        <c:axId val="124920576"/>
        <c:axId val="0"/>
      </c:bar3DChart>
      <c:catAx>
        <c:axId val="124910592"/>
        <c:scaling>
          <c:orientation val="minMax"/>
        </c:scaling>
        <c:axPos val="b"/>
        <c:tickLblPos val="nextTo"/>
        <c:crossAx val="124920576"/>
        <c:crosses val="autoZero"/>
        <c:auto val="1"/>
        <c:lblAlgn val="ctr"/>
        <c:lblOffset val="100"/>
      </c:catAx>
      <c:valAx>
        <c:axId val="124920576"/>
        <c:scaling>
          <c:orientation val="minMax"/>
        </c:scaling>
        <c:axPos val="l"/>
        <c:majorGridlines/>
        <c:numFmt formatCode="General" sourceLinked="1"/>
        <c:tickLblPos val="nextTo"/>
        <c:crossAx val="1249105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өлім көрсеткіші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70.2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өлім көрсеткіші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42.5</c:v>
                </c:pt>
              </c:numCache>
            </c:numRef>
          </c:val>
        </c:ser>
        <c:shape val="cylinder"/>
        <c:axId val="118188288"/>
        <c:axId val="124956672"/>
        <c:axId val="0"/>
      </c:bar3DChart>
      <c:catAx>
        <c:axId val="118188288"/>
        <c:scaling>
          <c:orientation val="minMax"/>
        </c:scaling>
        <c:axPos val="b"/>
        <c:tickLblPos val="nextTo"/>
        <c:crossAx val="124956672"/>
        <c:crosses val="autoZero"/>
        <c:auto val="1"/>
        <c:lblAlgn val="ctr"/>
        <c:lblOffset val="100"/>
      </c:catAx>
      <c:valAx>
        <c:axId val="124956672"/>
        <c:scaling>
          <c:orientation val="minMax"/>
        </c:scaling>
        <c:axPos val="l"/>
        <c:majorGridlines/>
        <c:numFmt formatCode="General" sourceLinked="1"/>
        <c:tickLblPos val="nextTo"/>
        <c:crossAx val="11818828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ЖИА аурушандык</c:v>
                </c:pt>
                <c:pt idx="1">
                  <c:v>ЖИМ аурушандык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178</c:v>
                </c:pt>
                <c:pt idx="1">
                  <c:v>25.9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20162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ЖИА аурушандык</c:v>
                </c:pt>
                <c:pt idx="1">
                  <c:v>ЖИМ аурушандык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175.1</c:v>
                </c:pt>
                <c:pt idx="1">
                  <c:v>62.5</c:v>
                </c:pt>
              </c:numCache>
            </c:numRef>
          </c:val>
        </c:ser>
        <c:shape val="cylinder"/>
        <c:axId val="125478016"/>
        <c:axId val="125479552"/>
        <c:axId val="0"/>
      </c:bar3DChart>
      <c:catAx>
        <c:axId val="125478016"/>
        <c:scaling>
          <c:orientation val="minMax"/>
        </c:scaling>
        <c:axPos val="b"/>
        <c:tickLblPos val="nextTo"/>
        <c:crossAx val="125479552"/>
        <c:crosses val="autoZero"/>
        <c:auto val="1"/>
        <c:lblAlgn val="ctr"/>
        <c:lblOffset val="100"/>
      </c:catAx>
      <c:valAx>
        <c:axId val="125479552"/>
        <c:scaling>
          <c:orientation val="minMax"/>
        </c:scaling>
        <c:axPos val="l"/>
        <c:majorGridlines/>
        <c:numFmt formatCode="General" sourceLinked="1"/>
        <c:tickLblPos val="nextTo"/>
        <c:crossAx val="1254780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аурушандык</c:v>
                </c:pt>
                <c:pt idx="1">
                  <c:v>өлім көрсеткіші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255.6</c:v>
                </c:pt>
                <c:pt idx="1">
                  <c:v>67.900000000000006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аурушандык</c:v>
                </c:pt>
                <c:pt idx="1">
                  <c:v>өлім көрсеткіші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125</c:v>
                </c:pt>
                <c:pt idx="1">
                  <c:v>35.200000000000003</c:v>
                </c:pt>
              </c:numCache>
            </c:numRef>
          </c:val>
        </c:ser>
        <c:shape val="cylinder"/>
        <c:axId val="125597952"/>
        <c:axId val="125616128"/>
        <c:axId val="0"/>
      </c:bar3DChart>
      <c:catAx>
        <c:axId val="125597952"/>
        <c:scaling>
          <c:orientation val="minMax"/>
        </c:scaling>
        <c:axPos val="b"/>
        <c:tickLblPos val="nextTo"/>
        <c:crossAx val="125616128"/>
        <c:crosses val="autoZero"/>
        <c:auto val="1"/>
        <c:lblAlgn val="ctr"/>
        <c:lblOffset val="100"/>
      </c:catAx>
      <c:valAx>
        <c:axId val="125616128"/>
        <c:scaling>
          <c:orientation val="minMax"/>
        </c:scaling>
        <c:axPos val="l"/>
        <c:majorGridlines/>
        <c:numFmt formatCode="General" sourceLinked="1"/>
        <c:tickLblPos val="nextTo"/>
        <c:crossAx val="1255979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9837" cy="497125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1"/>
            <a:ext cx="2929837" cy="497125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r">
              <a:defRPr sz="1200"/>
            </a:lvl1pPr>
          </a:lstStyle>
          <a:p>
            <a:fld id="{987C8005-6E7E-45B7-B089-E077F07F6DD4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4538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36" tIns="45418" rIns="90836" bIns="4541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0836" tIns="45418" rIns="90836" bIns="4541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3"/>
            <a:ext cx="2929837" cy="497125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3"/>
            <a:ext cx="2929837" cy="497125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r">
              <a:defRPr sz="1200"/>
            </a:lvl1pPr>
          </a:lstStyle>
          <a:p>
            <a:fld id="{9DB059A0-9A7F-45AC-BF7D-B824A087A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1389-001_s.pn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7643834" y="285728"/>
            <a:ext cx="1123950" cy="1123950"/>
          </a:xfrm>
        </p:spPr>
      </p:pic>
      <p:sp>
        <p:nvSpPr>
          <p:cNvPr id="10" name="Прямоугольник 9"/>
          <p:cNvSpPr/>
          <p:nvPr/>
        </p:nvSpPr>
        <p:spPr>
          <a:xfrm>
            <a:off x="1643042" y="642919"/>
            <a:ext cx="6143668" cy="307777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МАҢҒЫСТАУ ОБЛЫСЫ ДЕНСАУЛЫҚ САҚТАУ БАСҚАРМАСЫ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7" name="Picture 3" descr="C:\Documents and Settings\пользователь\Мои документы\Новая папка1\Рабочий стол\ЦРБ и РП фото\Бейнеу ЦРБ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1928802"/>
            <a:ext cx="6572296" cy="321471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85852" y="1285860"/>
            <a:ext cx="65722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Бейнеу </a:t>
            </a:r>
            <a:r>
              <a:rPr lang="ru-RU" sz="1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орталы</a:t>
            </a:r>
            <a:r>
              <a:rPr lang="kk-KZ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қ аудандық ауруханасы  бойынша       </a:t>
            </a:r>
          </a:p>
          <a:p>
            <a:pPr algn="ctr"/>
            <a:r>
              <a:rPr lang="kk-KZ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2017 жылдың   есебі</a:t>
            </a:r>
            <a:endParaRPr lang="ru-RU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5500702"/>
            <a:ext cx="685804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Бейнеу  ОРТАЛЫҚ АУДАНДЫҚ АУРУХАНАСЫ ДИРЕКТОРЫ     З.Е. </a:t>
            </a:r>
            <a:r>
              <a:rPr lang="ru-RU" sz="1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Байтугелова</a:t>
            </a:r>
            <a:endParaRPr lang="ru-RU" sz="1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42910" y="785794"/>
            <a:ext cx="7772400" cy="678952"/>
          </a:xfrm>
        </p:spPr>
        <p:txBody>
          <a:bodyPr/>
          <a:lstStyle/>
          <a:p>
            <a:pPr algn="ctr"/>
            <a:r>
              <a:rPr lang="kk-KZ" sz="2800" dirty="0" smtClean="0"/>
              <a:t>Пренаталды скрининг</a:t>
            </a:r>
            <a:endParaRPr lang="ru-RU" sz="28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000100" y="1643050"/>
          <a:ext cx="6929487" cy="33487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874551"/>
                <a:gridCol w="1713744"/>
                <a:gridCol w="134119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71525" algn="l"/>
                        </a:tabLst>
                      </a:pPr>
                      <a:r>
                        <a:rPr lang="kk-KZ" sz="1800" b="1" dirty="0" smtClean="0">
                          <a:latin typeface="+mn-lt"/>
                        </a:rPr>
                        <a:t>2016ж</a:t>
                      </a:r>
                      <a:endParaRPr lang="ru-RU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71525" algn="l"/>
                        </a:tabLst>
                      </a:pPr>
                      <a:r>
                        <a:rPr lang="kk-KZ" sz="1800" b="1" dirty="0" smtClean="0">
                          <a:latin typeface="+mn-lt"/>
                        </a:rPr>
                        <a:t>2017ж</a:t>
                      </a:r>
                      <a:endParaRPr lang="ru-RU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4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latin typeface="+mn-lt"/>
                        </a:rPr>
                        <a:t>Пренаталды</a:t>
                      </a:r>
                      <a:r>
                        <a:rPr lang="kk-KZ" sz="1800" baseline="0" dirty="0" smtClean="0">
                          <a:latin typeface="+mn-lt"/>
                        </a:rPr>
                        <a:t> </a:t>
                      </a:r>
                      <a:r>
                        <a:rPr lang="kk-KZ" sz="1800" dirty="0" smtClean="0">
                          <a:latin typeface="+mn-lt"/>
                        </a:rPr>
                        <a:t> </a:t>
                      </a:r>
                      <a:r>
                        <a:rPr lang="kk-KZ" sz="1800" dirty="0">
                          <a:latin typeface="+mn-lt"/>
                        </a:rPr>
                        <a:t>скрининг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71525" algn="l"/>
                        </a:tabLst>
                      </a:pPr>
                      <a:r>
                        <a:rPr lang="kk-KZ" sz="1800" dirty="0">
                          <a:latin typeface="+mn-lt"/>
                        </a:rPr>
                        <a:t>2045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71525" algn="l"/>
                        </a:tabLst>
                      </a:pPr>
                      <a:r>
                        <a:rPr lang="kk-KZ" sz="1800" dirty="0" smtClean="0">
                          <a:latin typeface="+mn-lt"/>
                          <a:ea typeface="Times New Roman"/>
                          <a:cs typeface="Times New Roman"/>
                        </a:rPr>
                        <a:t>1971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9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latin typeface="+mn-lt"/>
                        </a:rPr>
                        <a:t>І триместр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latin typeface="+mn-lt"/>
                        </a:rPr>
                        <a:t>830</a:t>
                      </a:r>
                      <a:endParaRPr lang="ru-RU" sz="1800" dirty="0" smtClean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latin typeface="+mn-lt"/>
                          <a:ea typeface="Times New Roman"/>
                          <a:cs typeface="Times New Roman"/>
                        </a:rPr>
                        <a:t>1035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5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latin typeface="+mn-lt"/>
                        </a:rPr>
                        <a:t>ІІ триместр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latin typeface="+mn-lt"/>
                        </a:rPr>
                        <a:t>1215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latin typeface="+mn-lt"/>
                          <a:ea typeface="Times New Roman"/>
                          <a:cs typeface="Times New Roman"/>
                        </a:rPr>
                        <a:t>936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4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+mn-lt"/>
                        </a:rPr>
                        <a:t>Нәтижесі:    </a:t>
                      </a:r>
                      <a:r>
                        <a:rPr lang="kk-KZ" sz="1800" dirty="0" smtClean="0">
                          <a:latin typeface="+mn-lt"/>
                        </a:rPr>
                        <a:t>Риск </a:t>
                      </a:r>
                      <a:r>
                        <a:rPr lang="kk-KZ" sz="1800" dirty="0">
                          <a:latin typeface="+mn-lt"/>
                        </a:rPr>
                        <a:t>синдром </a:t>
                      </a:r>
                      <a:r>
                        <a:rPr lang="kk-KZ" sz="1800" dirty="0" smtClean="0">
                          <a:latin typeface="+mn-lt"/>
                        </a:rPr>
                        <a:t> 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latin typeface="+mn-lt"/>
                        </a:rPr>
                        <a:t>                     Даунаға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+mn-lt"/>
                        </a:rPr>
                        <a:t>126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latin typeface="+mn-lt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+mn-lt"/>
                        </a:rPr>
                        <a:t>                     </a:t>
                      </a:r>
                      <a:r>
                        <a:rPr lang="kk-KZ" sz="1800" dirty="0" smtClean="0">
                          <a:latin typeface="+mn-lt"/>
                        </a:rPr>
                        <a:t>Возрастной </a:t>
                      </a:r>
                      <a:r>
                        <a:rPr lang="kk-KZ" sz="1800" dirty="0">
                          <a:latin typeface="+mn-lt"/>
                        </a:rPr>
                        <a:t>риск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+mn-lt"/>
                        </a:rPr>
                        <a:t>156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latin typeface="+mn-lt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+mn-lt"/>
                        </a:rPr>
                        <a:t>                     </a:t>
                      </a:r>
                      <a:r>
                        <a:rPr lang="kk-KZ" sz="1800" dirty="0" smtClean="0">
                          <a:latin typeface="+mn-lt"/>
                        </a:rPr>
                        <a:t>Риск </a:t>
                      </a:r>
                      <a:r>
                        <a:rPr lang="kk-KZ" sz="1800" dirty="0">
                          <a:latin typeface="+mn-lt"/>
                        </a:rPr>
                        <a:t>развития пороков </a:t>
                      </a:r>
                      <a:endParaRPr lang="kk-KZ" sz="1800" dirty="0" smtClean="0">
                        <a:latin typeface="+mn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latin typeface="+mn-lt"/>
                        </a:rPr>
                        <a:t>                                                    ЦНС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+mn-lt"/>
                        </a:rPr>
                        <a:t>14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latin typeface="+mn-lt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Содержимое 6" descr="1389-001_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6710" y="438128"/>
            <a:ext cx="928694" cy="78581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714356"/>
            <a:ext cx="7772400" cy="428628"/>
          </a:xfrm>
        </p:spPr>
        <p:txBody>
          <a:bodyPr/>
          <a:lstStyle/>
          <a:p>
            <a:pPr algn="ctr"/>
            <a:r>
              <a:rPr lang="kk-KZ" sz="1400" dirty="0" smtClean="0">
                <a:latin typeface="+mn-lt"/>
              </a:rPr>
              <a:t>   Жүрек қан тамыр аурулары бойынша аурушаңдық</a:t>
            </a:r>
            <a:endParaRPr lang="ru-RU" sz="1400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285860"/>
            <a:ext cx="7772400" cy="4857784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642910" y="1397000"/>
          <a:ext cx="697709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785794"/>
            <a:ext cx="7772400" cy="428628"/>
          </a:xfrm>
        </p:spPr>
        <p:txBody>
          <a:bodyPr/>
          <a:lstStyle/>
          <a:p>
            <a:pPr algn="ctr"/>
            <a:r>
              <a:rPr lang="kk-KZ" sz="1400" dirty="0" smtClean="0">
                <a:latin typeface="+mn-lt"/>
              </a:rPr>
              <a:t>   Жүрек кан тамыр аурулары бойынша өлім көрсеткіші</a:t>
            </a:r>
            <a:endParaRPr lang="ru-RU" sz="1400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500174"/>
            <a:ext cx="7772400" cy="457203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642910" y="1643050"/>
          <a:ext cx="6977090" cy="381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785794"/>
            <a:ext cx="7772400" cy="357190"/>
          </a:xfrm>
        </p:spPr>
        <p:txBody>
          <a:bodyPr/>
          <a:lstStyle/>
          <a:p>
            <a:pPr algn="ctr"/>
            <a:r>
              <a:rPr lang="kk-KZ" sz="1400" dirty="0" smtClean="0">
                <a:latin typeface="+mn-lt"/>
              </a:rPr>
              <a:t> Жүректің ишемиялық ауру және жіті миокард инфарктісі аурушаңдық көрсеткіші</a:t>
            </a:r>
            <a:endParaRPr lang="ru-RU" sz="1400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571612"/>
            <a:ext cx="7772400" cy="4500594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714348" y="1714488"/>
          <a:ext cx="7429552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642918"/>
            <a:ext cx="7772400" cy="500066"/>
          </a:xfrm>
        </p:spPr>
        <p:txBody>
          <a:bodyPr/>
          <a:lstStyle/>
          <a:p>
            <a:pPr algn="ctr"/>
            <a:r>
              <a:rPr lang="kk-KZ" sz="1400" dirty="0" smtClean="0">
                <a:latin typeface="+mn-lt"/>
              </a:rPr>
              <a:t>Жедел ми қан айналысының бұзылысы аурушаңдық және өлім көрсеткіші</a:t>
            </a:r>
            <a:endParaRPr lang="ru-RU" sz="1400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357298"/>
            <a:ext cx="7772400" cy="435771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642910" y="1571612"/>
          <a:ext cx="7500990" cy="3889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785794"/>
            <a:ext cx="7772400" cy="428628"/>
          </a:xfrm>
        </p:spPr>
        <p:txBody>
          <a:bodyPr/>
          <a:lstStyle/>
          <a:p>
            <a:pPr algn="ctr"/>
            <a:r>
              <a:rPr lang="kk-KZ" sz="1400" dirty="0" smtClean="0">
                <a:latin typeface="+mn-lt"/>
              </a:rPr>
              <a:t> Онкологиялық аурулар бойынша аурушаңдық және өлім көрсеткіші</a:t>
            </a:r>
            <a:endParaRPr lang="ru-RU" sz="1400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500174"/>
            <a:ext cx="7772400" cy="464347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642910" y="1571612"/>
          <a:ext cx="7500990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571480"/>
            <a:ext cx="7772400" cy="285752"/>
          </a:xfrm>
        </p:spPr>
        <p:txBody>
          <a:bodyPr/>
          <a:lstStyle/>
          <a:p>
            <a:pPr algn="ctr"/>
            <a:r>
              <a:rPr lang="kk-KZ" sz="1400" dirty="0" smtClean="0">
                <a:latin typeface="+mn-lt"/>
              </a:rPr>
              <a:t>Қатерлі ісік аурулары бойынша мақсатты индикатор көрсеткіштері</a:t>
            </a:r>
            <a:endParaRPr lang="ru-RU" sz="1400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142984"/>
            <a:ext cx="7772400" cy="492922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71470" y="1285856"/>
          <a:ext cx="7572432" cy="4572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8"/>
                <a:gridCol w="2024076"/>
                <a:gridCol w="1262072"/>
                <a:gridCol w="1262072"/>
                <a:gridCol w="1262072"/>
                <a:gridCol w="1262072"/>
              </a:tblGrid>
              <a:tr h="311148">
                <a:tc rowSpan="2">
                  <a:txBody>
                    <a:bodyPr/>
                    <a:lstStyle/>
                    <a:p>
                      <a:r>
                        <a:rPr lang="kk-KZ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kk-KZ" sz="1400" dirty="0" smtClean="0"/>
                        <a:t>Мақсатты индикаторлар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2016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2017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2016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2017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kk-KZ" sz="1400" dirty="0" smtClean="0"/>
                        <a:t>Аудандық көрсеткіш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r>
                        <a:rPr lang="kk-KZ" sz="1400" dirty="0" smtClean="0"/>
                        <a:t>Облыстық көрсеткіш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66721"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Қатерлі ісік аурумен  аурушаңдық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92,9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110,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134,4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131,7</a:t>
                      </a:r>
                      <a:endParaRPr lang="ru-RU" sz="1200" dirty="0"/>
                    </a:p>
                  </a:txBody>
                  <a:tcPr/>
                </a:tc>
              </a:tr>
              <a:tr h="653410"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Қатерлі ісік ауруларынан өлім көрсеткіші 100 мың тұрғынға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52,7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59,1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57,0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62,5</a:t>
                      </a:r>
                      <a:endParaRPr lang="ru-RU" sz="1200" dirty="0"/>
                    </a:p>
                  </a:txBody>
                  <a:tcPr/>
                </a:tc>
              </a:tr>
              <a:tr h="466721"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Аурудың 1 сатысында ерте анықтау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8,0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8,7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17,3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15,8</a:t>
                      </a:r>
                      <a:endParaRPr lang="ru-RU" sz="1200" dirty="0"/>
                    </a:p>
                  </a:txBody>
                  <a:tcPr/>
                </a:tc>
              </a:tr>
              <a:tr h="466721"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Аурудың 1-2 сатысында ерте</a:t>
                      </a:r>
                      <a:r>
                        <a:rPr lang="kk-KZ" sz="1200" baseline="0" dirty="0" smtClean="0"/>
                        <a:t> анықтау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55,0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46,3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57,3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51,6</a:t>
                      </a:r>
                      <a:endParaRPr lang="ru-RU" sz="1200" dirty="0"/>
                    </a:p>
                  </a:txBody>
                  <a:tcPr/>
                </a:tc>
              </a:tr>
              <a:tr h="466721"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3-4 сатысында визуальды локализация</a:t>
                      </a:r>
                      <a:r>
                        <a:rPr lang="kk-KZ" sz="1200" baseline="0" dirty="0" smtClean="0"/>
                        <a:t> бойынша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11,3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25,0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13,2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15,0</a:t>
                      </a:r>
                      <a:endParaRPr lang="ru-RU" sz="1200" dirty="0"/>
                    </a:p>
                  </a:txBody>
                  <a:tcPr/>
                </a:tc>
              </a:tr>
              <a:tr h="653410"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Қатерлі ісік аурумен 5 жыл және одан көп уақыт өмір сүргендер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35,7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35,6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41,0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41,5</a:t>
                      </a:r>
                      <a:endParaRPr lang="ru-RU" sz="1200" dirty="0"/>
                    </a:p>
                  </a:txBody>
                  <a:tcPr/>
                </a:tc>
              </a:tr>
              <a:tr h="388018"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Арнайы еммен қамтылуы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99,9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96,0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95,0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96,0</a:t>
                      </a:r>
                      <a:endParaRPr lang="ru-RU" sz="1200" dirty="0"/>
                    </a:p>
                  </a:txBody>
                  <a:tcPr/>
                </a:tc>
              </a:tr>
              <a:tr h="388018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714356"/>
            <a:ext cx="7772400" cy="428628"/>
          </a:xfrm>
        </p:spPr>
        <p:txBody>
          <a:bodyPr/>
          <a:lstStyle/>
          <a:p>
            <a:pPr algn="ctr"/>
            <a:r>
              <a:rPr lang="ru-RU" sz="1400" dirty="0" smtClean="0">
                <a:latin typeface="+mn-lt"/>
              </a:rPr>
              <a:t> </a:t>
            </a:r>
            <a:r>
              <a:rPr lang="ru-RU" sz="1400" dirty="0" err="1" smtClean="0"/>
              <a:t>Жарақаттанудан, жазатайым</a:t>
            </a:r>
            <a:r>
              <a:rPr lang="ru-RU" sz="1400" dirty="0" smtClean="0"/>
              <a:t> </a:t>
            </a:r>
            <a:r>
              <a:rPr lang="ru-RU" sz="1400" dirty="0" err="1" smtClean="0"/>
              <a:t>жағдайлардан және уланудан</a:t>
            </a:r>
            <a:r>
              <a:rPr lang="ru-RU" sz="1400" dirty="0" smtClean="0"/>
              <a:t> </a:t>
            </a:r>
            <a:r>
              <a:rPr lang="ru-RU" sz="1400" dirty="0" err="1" smtClean="0"/>
              <a:t>өлімді төмендету</a:t>
            </a:r>
            <a:r>
              <a:rPr lang="ru-RU" sz="1400" dirty="0" smtClean="0"/>
              <a:t> </a:t>
            </a:r>
            <a:endParaRPr lang="ru-RU" sz="1400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428736"/>
            <a:ext cx="7772400" cy="471490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1500176"/>
          <a:ext cx="7572428" cy="3970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3286148"/>
                <a:gridCol w="1893107"/>
                <a:gridCol w="1893107"/>
              </a:tblGrid>
              <a:tr h="428626">
                <a:tc>
                  <a:txBody>
                    <a:bodyPr/>
                    <a:lstStyle/>
                    <a:p>
                      <a:r>
                        <a:rPr lang="kk-KZ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Индикаторлар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2016жыл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2017жыл</a:t>
                      </a:r>
                      <a:endParaRPr lang="ru-RU" dirty="0"/>
                    </a:p>
                  </a:txBody>
                  <a:tcPr/>
                </a:tc>
              </a:tr>
              <a:tr h="702473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Жарақаттанудан, жазатайым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жағдайлардан және уланудан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өлім</a:t>
                      </a:r>
                      <a:r>
                        <a:rPr lang="ru-RU" sz="1400" baseline="0" dirty="0" err="1" smtClean="0"/>
                        <a:t> көрсеткіші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14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22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702473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Жол көлік оқиғаларынан госпитальға дейінгі</a:t>
                      </a:r>
                      <a:r>
                        <a:rPr lang="kk-KZ" sz="1400" baseline="0" dirty="0" smtClean="0"/>
                        <a:t> өлім көрсеткіші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12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20</a:t>
                      </a:r>
                      <a:endParaRPr lang="ru-RU" sz="1400" dirty="0"/>
                    </a:p>
                  </a:txBody>
                  <a:tcPr/>
                </a:tc>
              </a:tr>
              <a:tr h="702473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Ауруханадағы  өлім көрсеткіші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</a:tr>
              <a:tr h="702473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Медициналық </a:t>
                      </a:r>
                      <a:r>
                        <a:rPr lang="kk-KZ" sz="1400" baseline="0" dirty="0" smtClean="0"/>
                        <a:t> құрал-жабдықтармен қамтамасыз етілуі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65</a:t>
                      </a:r>
                      <a:r>
                        <a:rPr lang="ru-RU" sz="1400" dirty="0" smtClean="0"/>
                        <a:t>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65%</a:t>
                      </a:r>
                      <a:endParaRPr lang="ru-RU" sz="1400" dirty="0"/>
                    </a:p>
                  </a:txBody>
                  <a:tcPr/>
                </a:tc>
              </a:tr>
              <a:tr h="702473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Травматолог дәрігерлермен қамтамасыз етілуі (10 мың тұрғынға)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0,15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0,15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714356"/>
            <a:ext cx="7772400" cy="214314"/>
          </a:xfrm>
        </p:spPr>
        <p:txBody>
          <a:bodyPr/>
          <a:lstStyle/>
          <a:p>
            <a:pPr algn="ctr"/>
            <a:r>
              <a:rPr lang="ru-RU" sz="1400" dirty="0" err="1" smtClean="0">
                <a:latin typeface="+mn-lt"/>
              </a:rPr>
              <a:t>Мемлекетт</a:t>
            </a:r>
            <a:r>
              <a:rPr lang="kk-KZ" sz="1400" dirty="0" smtClean="0">
                <a:latin typeface="+mn-lt"/>
              </a:rPr>
              <a:t>ік қызмет көрсету</a:t>
            </a:r>
            <a:endParaRPr lang="ru-RU" sz="1400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357298"/>
            <a:ext cx="7772400" cy="4071966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1220410"/>
          <a:ext cx="7715306" cy="4626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742"/>
                <a:gridCol w="5191606"/>
                <a:gridCol w="937373"/>
                <a:gridCol w="1081585"/>
              </a:tblGrid>
              <a:tr h="303503"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Мемлекеттік қызмет атауы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2016 жыл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2017 жыл</a:t>
                      </a:r>
                      <a:endParaRPr lang="ru-RU" sz="1200" dirty="0"/>
                    </a:p>
                  </a:txBody>
                  <a:tcPr/>
                </a:tc>
              </a:tr>
              <a:tr h="261822"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Дәрігерді үйге шақыру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3373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8037</a:t>
                      </a:r>
                      <a:endParaRPr lang="ru-RU" sz="1200" dirty="0"/>
                    </a:p>
                  </a:txBody>
                  <a:tcPr/>
                </a:tc>
              </a:tr>
              <a:tr h="266581"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Дәрігердің қабылдауына жазылу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436370"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Алғашқы медициналық- санитариялық көмек көрсететін медициналық ұйымдарға тіркелу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4180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5077</a:t>
                      </a:r>
                      <a:endParaRPr lang="ru-RU" sz="1200" dirty="0"/>
                    </a:p>
                  </a:txBody>
                  <a:tcPr/>
                </a:tc>
              </a:tr>
              <a:tr h="436370"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Медициналық-санитариялық алғашқы көмек көрсететін медициналық ұйымнан анықтама беру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436370"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Медициналық-санитариялық алғашқы көмек көрсететін медициналық ұйымнан еңбекке уақытша жарамсыздық парағын беру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6490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7310</a:t>
                      </a:r>
                      <a:endParaRPr lang="ru-RU" sz="1200" dirty="0"/>
                    </a:p>
                  </a:txBody>
                  <a:tcPr/>
                </a:tc>
              </a:tr>
              <a:tr h="436370"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Медициналық-санитариялық алғашқы көмек көрсететін медициналық ұйымнан еңбекке уақытша жарамсыздық туралы анықтама беру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539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531</a:t>
                      </a:r>
                      <a:endParaRPr lang="ru-RU" sz="1200" dirty="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Алдын ала міндетті медициналық қарап тексеруден өту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11405</a:t>
                      </a:r>
                      <a:endParaRPr lang="ru-RU" sz="1200" dirty="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Стационарлық науқастың медициналық картасынан үзінді көшірме беру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4603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2649</a:t>
                      </a:r>
                      <a:endParaRPr lang="ru-RU" sz="1200" dirty="0"/>
                    </a:p>
                  </a:txBody>
                  <a:tcPr/>
                </a:tc>
              </a:tr>
              <a:tr h="436370"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АИТВ- инфекциясының болуына ерікті анонимді және міндетті құпия медициналық тексерілу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4871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4845</a:t>
                      </a:r>
                      <a:endParaRPr lang="ru-RU" sz="1200" dirty="0"/>
                    </a:p>
                  </a:txBody>
                  <a:tcPr/>
                </a:tc>
              </a:tr>
              <a:tr h="261822"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10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Туберкулезге қарсы ұйымнан анықтама беру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773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491</a:t>
                      </a:r>
                      <a:endParaRPr lang="ru-RU" sz="1200" dirty="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11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Психоневрологиялық ұйымнан анықтама беру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2467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2372</a:t>
                      </a:r>
                      <a:endParaRPr lang="ru-RU" sz="1200" dirty="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12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Наркологиялық ұйымнан анықтама беру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2467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2377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857232"/>
            <a:ext cx="7772400" cy="285752"/>
          </a:xfrm>
        </p:spPr>
        <p:txBody>
          <a:bodyPr/>
          <a:lstStyle/>
          <a:p>
            <a:pPr algn="ctr"/>
            <a:r>
              <a:rPr lang="kk-KZ" sz="1400" dirty="0" smtClean="0"/>
              <a:t>Профилактикалық байқау жұмыстары</a:t>
            </a: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1214422"/>
            <a:ext cx="7772400" cy="5357850"/>
          </a:xfrm>
        </p:spPr>
        <p:txBody>
          <a:bodyPr>
            <a:normAutofit/>
          </a:bodyPr>
          <a:lstStyle/>
          <a:p>
            <a:endParaRPr lang="ru-RU" sz="1400" dirty="0"/>
          </a:p>
        </p:txBody>
      </p:sp>
      <p:pic>
        <p:nvPicPr>
          <p:cNvPr id="4" name="Содержимое 6" descr="1389-001_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5338" y="285728"/>
            <a:ext cx="714380" cy="785818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44" y="1285861"/>
          <a:ext cx="7572432" cy="4934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554"/>
                <a:gridCol w="946554"/>
                <a:gridCol w="946554"/>
                <a:gridCol w="946554"/>
                <a:gridCol w="946554"/>
                <a:gridCol w="946554"/>
                <a:gridCol w="946554"/>
                <a:gridCol w="946554"/>
              </a:tblGrid>
              <a:tr h="52969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0-17 жас аралығындағы балалардың профилатикалық байқауы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+mn-lt"/>
                          <a:ea typeface="Times New Roman"/>
                          <a:cs typeface="Times New Roman"/>
                        </a:rPr>
                        <a:t>Анықталған науқас</a:t>
                      </a: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+mn-lt"/>
                          <a:ea typeface="Times New Roman"/>
                          <a:cs typeface="Times New Roman"/>
                        </a:rPr>
                        <a:t>Сауықтырылғаны</a:t>
                      </a: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221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  <a:cs typeface="Times New Roman"/>
                        </a:rPr>
                        <a:t>Өтуге тиісті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  <a:cs typeface="Times New Roman"/>
                        </a:rPr>
                        <a:t>Өткені 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  <a:cs typeface="Times New Roman"/>
                        </a:rPr>
                        <a:t>саны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  <a:cs typeface="Times New Roman"/>
                        </a:rPr>
                        <a:t>саны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212">
                <a:tc>
                  <a:txBody>
                    <a:bodyPr/>
                    <a:lstStyle/>
                    <a:p>
                      <a:r>
                        <a:rPr lang="kk-KZ" sz="1200" b="1" dirty="0" smtClean="0"/>
                        <a:t>2016 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0" dirty="0" smtClean="0">
                          <a:latin typeface="+mn-lt"/>
                          <a:ea typeface="Times New Roman"/>
                          <a:cs typeface="Times New Roman"/>
                        </a:rPr>
                        <a:t>23005</a:t>
                      </a:r>
                      <a:endParaRPr lang="ru-RU" sz="12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0" dirty="0" smtClean="0">
                          <a:latin typeface="+mn-lt"/>
                          <a:ea typeface="Times New Roman"/>
                          <a:cs typeface="Times New Roman"/>
                        </a:rPr>
                        <a:t>21599</a:t>
                      </a:r>
                      <a:endParaRPr lang="ru-RU" sz="12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dirty="0" smtClean="0">
                          <a:latin typeface="+mn-lt"/>
                          <a:ea typeface="Times New Roman"/>
                          <a:cs typeface="Times New Roman"/>
                        </a:rPr>
                        <a:t>93,8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0" dirty="0" smtClean="0">
                          <a:latin typeface="+mn-lt"/>
                          <a:ea typeface="Times New Roman"/>
                          <a:cs typeface="Times New Roman"/>
                        </a:rPr>
                        <a:t>1014</a:t>
                      </a:r>
                      <a:endParaRPr lang="ru-RU" sz="12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dirty="0" smtClean="0">
                          <a:latin typeface="+mn-lt"/>
                          <a:ea typeface="Times New Roman"/>
                          <a:cs typeface="Times New Roman"/>
                        </a:rPr>
                        <a:t>4,7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0" dirty="0" smtClean="0">
                          <a:latin typeface="+mn-lt"/>
                          <a:ea typeface="Times New Roman"/>
                          <a:cs typeface="Times New Roman"/>
                        </a:rPr>
                        <a:t>311</a:t>
                      </a:r>
                      <a:endParaRPr lang="ru-RU" sz="12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dirty="0" smtClean="0">
                          <a:latin typeface="+mn-lt"/>
                          <a:ea typeface="Times New Roman"/>
                          <a:cs typeface="Times New Roman"/>
                        </a:rPr>
                        <a:t>30,6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212">
                <a:tc>
                  <a:txBody>
                    <a:bodyPr/>
                    <a:lstStyle/>
                    <a:p>
                      <a:r>
                        <a:rPr lang="kk-KZ" sz="1200" b="1" dirty="0" smtClean="0"/>
                        <a:t>2017 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20376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19357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494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2,5</a:t>
                      </a: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Times New Roman"/>
                        </a:rPr>
                        <a:t>14,7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212">
                <a:tc gridSpan="8">
                  <a:txBody>
                    <a:bodyPr/>
                    <a:lstStyle/>
                    <a:p>
                      <a:pPr lvl="0" algn="ctr"/>
                      <a:r>
                        <a:rPr kumimoji="0" lang="kk-K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Қан айналым жүйесі ауруларын анықтау бойынша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+mn-lt"/>
                          <a:ea typeface="Times New Roman"/>
                          <a:cs typeface="Times New Roman"/>
                        </a:rPr>
                        <a:t>2016  </a:t>
                      </a:r>
                      <a:endParaRPr lang="ru-RU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4224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4459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105,5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238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5,3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+mn-lt"/>
                          <a:ea typeface="Times New Roman"/>
                          <a:cs typeface="Times New Roman"/>
                        </a:rPr>
                        <a:t>2017  </a:t>
                      </a:r>
                      <a:endParaRPr lang="ru-RU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4488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4542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101,2</a:t>
                      </a: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166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Times New Roman"/>
                        </a:rPr>
                        <a:t>3,6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212">
                <a:tc gridSpan="8">
                  <a:txBody>
                    <a:bodyPr/>
                    <a:lstStyle/>
                    <a:p>
                      <a:pPr algn="ctr"/>
                      <a:r>
                        <a:rPr kumimoji="0" lang="kk-K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Қант диабеті ауруын анықтау бойынша</a:t>
                      </a:r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+mn-lt"/>
                          <a:ea typeface="Times New Roman"/>
                          <a:cs typeface="Times New Roman"/>
                        </a:rPr>
                        <a:t>2016 </a:t>
                      </a:r>
                      <a:endParaRPr lang="ru-RU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4244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4446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104,7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0,9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+mn-lt"/>
                          <a:ea typeface="Times New Roman"/>
                          <a:cs typeface="Times New Roman"/>
                        </a:rPr>
                        <a:t>2017 </a:t>
                      </a:r>
                      <a:endParaRPr lang="ru-RU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4517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4521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212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Глаукома ауруын анықтау бойынша</a:t>
                      </a:r>
                      <a:endParaRPr kumimoji="0" lang="ru-RU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+mn-lt"/>
                          <a:ea typeface="Times New Roman"/>
                          <a:cs typeface="Times New Roman"/>
                        </a:rPr>
                        <a:t>2016 </a:t>
                      </a:r>
                      <a:endParaRPr lang="ru-RU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4413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4703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106,5%</a:t>
                      </a:r>
                      <a:endParaRPr lang="ru-RU" sz="11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0,19%</a:t>
                      </a:r>
                      <a:endParaRPr lang="ru-RU" sz="11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+mn-lt"/>
                          <a:ea typeface="Times New Roman"/>
                          <a:cs typeface="Times New Roman"/>
                        </a:rPr>
                        <a:t>2017 </a:t>
                      </a:r>
                      <a:endParaRPr lang="ru-RU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5032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4801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95,4</a:t>
                      </a: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Times New Roman"/>
                        </a:rPr>
                        <a:t>00,4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57200" y="704088"/>
            <a:ext cx="8305800" cy="158190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kk-KZ" sz="1400" dirty="0" smtClean="0"/>
              <a:t> </a:t>
            </a:r>
            <a:endParaRPr lang="ru-RU" sz="1400" dirty="0" smtClean="0"/>
          </a:p>
          <a:p>
            <a:pPr algn="ctr"/>
            <a:r>
              <a:rPr lang="kk-KZ" sz="1600" b="1" dirty="0" smtClean="0"/>
              <a:t>2016 - 2017 жылдардағы санақ бойынша тұрғын халық саны</a:t>
            </a:r>
            <a:endParaRPr lang="ru-RU" sz="1600" b="1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1571612"/>
          <a:ext cx="7072362" cy="2571767"/>
        </p:xfrm>
        <a:graphic>
          <a:graphicData uri="http://schemas.openxmlformats.org/drawingml/2006/table">
            <a:tbl>
              <a:tblPr/>
              <a:tblGrid>
                <a:gridCol w="4322651"/>
                <a:gridCol w="1392389"/>
                <a:gridCol w="1357322"/>
              </a:tblGrid>
              <a:tr h="7960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Тұрғын халық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саны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2016ж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2017ж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 </a:t>
                      </a:r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жасқа дейінгі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бала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24766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25280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81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Жасөспірімдер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2967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3045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17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Ересектер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36358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37094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12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Барлығы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64091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65419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Содержимое 6" descr="1389-001_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6710" y="285728"/>
            <a:ext cx="981074" cy="1123950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57224" y="4643446"/>
          <a:ext cx="7072362" cy="67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57718"/>
                <a:gridCol w="1357322"/>
                <a:gridCol w="1357322"/>
              </a:tblGrid>
              <a:tr h="257177">
                <a:tc>
                  <a:txBody>
                    <a:bodyPr/>
                    <a:lstStyle/>
                    <a:p>
                      <a:r>
                        <a:rPr lang="kk-KZ" sz="1600" b="1" dirty="0" smtClean="0"/>
                        <a:t>Көрсеткіштер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dirty="0" smtClean="0"/>
                        <a:t>2016 жыл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dirty="0" smtClean="0"/>
                        <a:t>2017 жыл</a:t>
                      </a:r>
                      <a:endParaRPr lang="ru-RU" sz="1600" b="1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lang="kk-KZ" sz="1600" dirty="0" smtClean="0"/>
                        <a:t>Туу көрсеткіші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1995/31,1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1952/29,8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642918"/>
            <a:ext cx="7772400" cy="285752"/>
          </a:xfrm>
        </p:spPr>
        <p:txBody>
          <a:bodyPr/>
          <a:lstStyle/>
          <a:p>
            <a:pPr algn="ctr"/>
            <a:r>
              <a:rPr lang="kk-KZ" sz="1400" dirty="0" smtClean="0"/>
              <a:t>Профилактикалық байқау жұмыстары</a:t>
            </a: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142984"/>
            <a:ext cx="7772400" cy="500066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Содержимое 6" descr="1389-001_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5338" y="285728"/>
            <a:ext cx="714380" cy="785818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08" y="1214422"/>
          <a:ext cx="7572430" cy="4786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504"/>
                <a:gridCol w="952504"/>
                <a:gridCol w="952504"/>
                <a:gridCol w="952504"/>
                <a:gridCol w="952504"/>
                <a:gridCol w="952504"/>
                <a:gridCol w="952504"/>
                <a:gridCol w="904902"/>
              </a:tblGrid>
              <a:tr h="396923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Жылдар</a:t>
                      </a:r>
                      <a:endParaRPr lang="ru-RU" sz="14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kk-KZ" sz="1400" dirty="0" smtClean="0"/>
                        <a:t>Профилактикалық</a:t>
                      </a:r>
                      <a:r>
                        <a:rPr lang="kk-KZ" sz="1400" baseline="0" dirty="0" smtClean="0"/>
                        <a:t> байқау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+mn-lt"/>
                          <a:ea typeface="Times New Roman"/>
                          <a:cs typeface="Times New Roman"/>
                        </a:rPr>
                        <a:t>Анықталған науқас</a:t>
                      </a: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+mn-lt"/>
                          <a:ea typeface="Times New Roman"/>
                          <a:cs typeface="Times New Roman"/>
                        </a:rPr>
                        <a:t>Сауықтырылғаны</a:t>
                      </a: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6923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  <a:cs typeface="Times New Roman"/>
                        </a:rPr>
                        <a:t>Өтуге тиісті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  <a:cs typeface="Times New Roman"/>
                        </a:rPr>
                        <a:t>Өткені 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  <a:cs typeface="Times New Roman"/>
                        </a:rPr>
                        <a:t>саны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  <a:cs typeface="Times New Roman"/>
                        </a:rPr>
                        <a:t>саны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6923">
                <a:tc gridSpan="8">
                  <a:txBody>
                    <a:bodyPr/>
                    <a:lstStyle/>
                    <a:p>
                      <a:pPr lvl="0" algn="ctr"/>
                      <a:r>
                        <a:rPr kumimoji="0" lang="kk-K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Жатыр мойыны қатерлі ісігін анықтау бойынша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6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+mn-lt"/>
                        </a:rPr>
                        <a:t>1006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+mn-lt"/>
                        </a:rPr>
                        <a:t>1023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latin typeface="+mn-lt"/>
                        </a:rPr>
                        <a:t>101,6</a:t>
                      </a: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+mn-lt"/>
                        </a:rPr>
                        <a:t>94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9,2%</a:t>
                      </a:r>
                      <a:endParaRPr lang="ru-RU" sz="11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6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+mn-lt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1330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1330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101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Times New Roman"/>
                        </a:rPr>
                        <a:t>7,6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6923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Сүт бездерінің қатерлі ісігін анықтау</a:t>
                      </a:r>
                      <a:endParaRPr lang="ru-RU" sz="1400" b="1" i="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6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1014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1016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100,1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36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/>
                        <a:t>3,5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6923">
                <a:tc>
                  <a:txBody>
                    <a:bodyPr/>
                    <a:lstStyle/>
                    <a:p>
                      <a:r>
                        <a:rPr lang="kk-KZ" sz="1200" b="1" dirty="0" smtClean="0"/>
                        <a:t>2017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1239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1239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396923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Тоқ және тік ішек қатерлі ісігін анықтау бойынша</a:t>
                      </a:r>
                      <a:endParaRPr kumimoji="0" lang="ru-RU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6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1647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1651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/>
                        <a:t>100,2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/>
                        <a:t>0,2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6923">
                <a:tc>
                  <a:txBody>
                    <a:bodyPr/>
                    <a:lstStyle/>
                    <a:p>
                      <a:r>
                        <a:rPr lang="kk-KZ" sz="1200" b="1" dirty="0" smtClean="0"/>
                        <a:t>2017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  <a:cs typeface="Times New Roman"/>
                        </a:rPr>
                        <a:t>1763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  <a:cs typeface="Times New Roman"/>
                        </a:rPr>
                        <a:t>1764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dirty="0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692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857232"/>
            <a:ext cx="7772400" cy="500066"/>
          </a:xfrm>
        </p:spPr>
        <p:txBody>
          <a:bodyPr/>
          <a:lstStyle/>
          <a:p>
            <a:r>
              <a:rPr lang="kk-KZ" sz="1400" dirty="0" smtClean="0">
                <a:latin typeface="+mn-lt"/>
              </a:rPr>
              <a:t>Ауданымызда көрсетілетін медициналық көмек  сапасын арттыру бағытында  төмендегідей басым бағыттарға назар аудару жоспарланып отыр  олар:</a:t>
            </a:r>
            <a:endParaRPr lang="ru-RU" sz="1400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500174"/>
            <a:ext cx="7772400" cy="4500594"/>
          </a:xfrm>
        </p:spPr>
        <p:txBody>
          <a:bodyPr>
            <a:normAutofit/>
          </a:bodyPr>
          <a:lstStyle/>
          <a:p>
            <a:pPr marL="342900" lvl="0" indent="-342900" algn="just">
              <a:buAutoNum type="arabicPeriod"/>
            </a:pPr>
            <a:r>
              <a:rPr lang="kk-KZ" sz="1400" dirty="0" smtClean="0"/>
              <a:t>Ана өліміне жол бермеу, сәбилер өлімін төмендету. Бұл бағытта  қажетті медициналық шараларды толықтай атқару. «Қауіпсіз  босандыру»  жүйесін одан әрі дамыту.  Медицина қызметкерлерін ИВБДВ және ЭПУ бойынша оқыту.</a:t>
            </a:r>
          </a:p>
          <a:p>
            <a:pPr marL="342900" lvl="0" indent="-342900" algn="just">
              <a:buAutoNum type="arabicPeriod"/>
            </a:pPr>
            <a:r>
              <a:rPr lang="kk-KZ" sz="1400" dirty="0" smtClean="0"/>
              <a:t>Дәрігерлердің, орта буын медицина қызметкерлерінің   білімін жетілдіріуін жоспарлы атқару. </a:t>
            </a:r>
          </a:p>
          <a:p>
            <a:pPr marL="342900" indent="-342900" algn="just">
              <a:buFont typeface="Wingdings 2"/>
              <a:buAutoNum type="arabicPeriod"/>
            </a:pPr>
            <a:r>
              <a:rPr lang="kk-KZ" sz="1400" dirty="0" smtClean="0"/>
              <a:t>Маман жеітспеушілігін шешу мақсатында дәрігерлерді жұмысқа шақыру. Әлеуметтік пакеттермен қамтамасыз ету. Атап айтқанда қажетті мамандар дәрігер акушер-гинеколог,  анестизиолог-реаниматолог және.т.б.</a:t>
            </a:r>
          </a:p>
          <a:p>
            <a:pPr marL="342900" indent="-342900" algn="just">
              <a:buFont typeface="Wingdings 2"/>
              <a:buAutoNum type="arabicPeriod"/>
            </a:pPr>
            <a:r>
              <a:rPr lang="kk-KZ" sz="1400" dirty="0" smtClean="0"/>
              <a:t>Жол картасы жоспарындағы іс-шарларды жүйелі іс асыру. Тұрғындар арасында жүрек қан-тамыр, онкологиялық ауруларының, жарақаттардың  алдын алу, өлім-жітімді төмендету.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kk-KZ" sz="1400" dirty="0" smtClean="0"/>
              <a:t>Тұрғындар арасында профилактикалық медициналық және скрингтік медициналық байқауларды толық атқару,  сауықтыру шараларын  қамтамасыз ету, жылжымалы медициналық кешен мүмкіншілігін толық пайдалану.</a:t>
            </a:r>
          </a:p>
          <a:p>
            <a:pPr marL="342900" lvl="0" indent="-342900">
              <a:buFont typeface="+mj-lt"/>
              <a:buAutoNum type="arabicPeriod"/>
            </a:pPr>
            <a:r>
              <a:rPr lang="kk-KZ" sz="1400" dirty="0" smtClean="0"/>
              <a:t>Аурухана  және емхана деңгейінде  дәрі-дәрмекпен қамтамасыз етуді  үнемі назарда ұстау.</a:t>
            </a:r>
            <a:endParaRPr lang="ru-RU" sz="14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kk-KZ" sz="1400" dirty="0" smtClean="0"/>
              <a:t> Тұрғындар тарапынан түсетін  ұсыныстар, арыз-шағымдармен  үнемі жұмыс жүргізіп отыру, медициналық көмектің сапасын жақсарту мақсатында ішкі аудит жұмысын жандандыру</a:t>
            </a:r>
            <a:r>
              <a:rPr lang="kk-KZ" sz="1400" dirty="0" smtClean="0"/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kk-KZ" sz="1400" dirty="0" smtClean="0"/>
              <a:t>Кешенді медициналық ақпараттық жүйені жетілдіру.</a:t>
            </a:r>
          </a:p>
          <a:p>
            <a:pPr marL="342900" lvl="0" indent="-342900">
              <a:buFont typeface="+mj-lt"/>
              <a:buAutoNum type="arabicPeriod"/>
            </a:pPr>
            <a:r>
              <a:rPr lang="kk-KZ" sz="1400" dirty="0" smtClean="0"/>
              <a:t>Тиісті деңгейде компьютермен қамтамасыз ету.</a:t>
            </a:r>
            <a:endParaRPr lang="kk-KZ" sz="1400" dirty="0" smtClean="0"/>
          </a:p>
          <a:p>
            <a:endParaRPr lang="ru-RU" sz="1400" dirty="0"/>
          </a:p>
        </p:txBody>
      </p:sp>
      <p:pic>
        <p:nvPicPr>
          <p:cNvPr id="4" name="Содержимое 6" descr="1389-001_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5338" y="285728"/>
            <a:ext cx="714380" cy="78581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928662" y="1397000"/>
          <a:ext cx="728667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Содержимое 6" descr="1389-001_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3834" y="285728"/>
            <a:ext cx="1123950" cy="11239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857232"/>
            <a:ext cx="7772400" cy="214314"/>
          </a:xfrm>
        </p:spPr>
        <p:txBody>
          <a:bodyPr/>
          <a:lstStyle/>
          <a:p>
            <a:pPr algn="ctr"/>
            <a:r>
              <a:rPr lang="kk-KZ" sz="1600" dirty="0" smtClean="0">
                <a:latin typeface="+mn-lt"/>
              </a:rPr>
              <a:t> Емдеу орындарының мамандармен қамтылуы</a:t>
            </a:r>
            <a:endParaRPr lang="ru-RU" sz="1600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071546"/>
            <a:ext cx="7772400" cy="5429288"/>
          </a:xfrm>
        </p:spPr>
        <p:txBody>
          <a:bodyPr/>
          <a:lstStyle/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sz="1600" dirty="0" smtClean="0"/>
          </a:p>
          <a:p>
            <a:pPr algn="just"/>
            <a:r>
              <a:rPr lang="kk-KZ" sz="1600" dirty="0" smtClean="0"/>
              <a:t>. </a:t>
            </a:r>
            <a:endParaRPr lang="ru-RU" sz="1600" dirty="0" smtClean="0"/>
          </a:p>
          <a:p>
            <a:pPr algn="just"/>
            <a:endParaRPr lang="ru-RU" sz="1600" dirty="0"/>
          </a:p>
        </p:txBody>
      </p:sp>
      <p:pic>
        <p:nvPicPr>
          <p:cNvPr id="5" name="Содержимое 6" descr="1389-001_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5338" y="285728"/>
            <a:ext cx="714380" cy="785818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42910" y="1187420"/>
          <a:ext cx="7036643" cy="1365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989"/>
                <a:gridCol w="1396476"/>
                <a:gridCol w="808487"/>
                <a:gridCol w="1001510"/>
                <a:gridCol w="607223"/>
                <a:gridCol w="714380"/>
                <a:gridCol w="1000132"/>
                <a:gridCol w="1214446"/>
              </a:tblGrid>
              <a:tr h="11134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+mn-lt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+mn-lt"/>
                          <a:ea typeface="Times New Roman"/>
                          <a:cs typeface="Times New Roman"/>
                        </a:rPr>
                        <a:t>Емдеу орындары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+mn-lt"/>
                          <a:ea typeface="Times New Roman"/>
                          <a:cs typeface="Times New Roman"/>
                        </a:rPr>
                        <a:t>Дәрігерлер саны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+mn-lt"/>
                          <a:ea typeface="Times New Roman"/>
                          <a:cs typeface="Times New Roman"/>
                        </a:rPr>
                        <a:t>Біліктілік санаты бар дәрігерлер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+mn-lt"/>
                          <a:ea typeface="Times New Roman"/>
                          <a:cs typeface="Times New Roman"/>
                        </a:rPr>
                        <a:t>Білім </a:t>
                      </a: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жетіл </a:t>
                      </a:r>
                      <a:r>
                        <a:rPr lang="kk-KZ" sz="1200" dirty="0">
                          <a:latin typeface="+mn-lt"/>
                          <a:ea typeface="Times New Roman"/>
                          <a:cs typeface="Times New Roman"/>
                        </a:rPr>
                        <a:t>өткендер саны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ОБМҚ</a:t>
                      </a:r>
                      <a:r>
                        <a:rPr lang="kk-KZ" sz="12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1200" dirty="0" smtClean="0">
                          <a:latin typeface="+mn-lt"/>
                          <a:ea typeface="Times New Roman"/>
                          <a:cs typeface="Times New Roman"/>
                        </a:rPr>
                        <a:t>саны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+mn-lt"/>
                          <a:ea typeface="Times New Roman"/>
                          <a:cs typeface="Times New Roman"/>
                        </a:rPr>
                        <a:t>Біліктілік санаты бар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+mn-lt"/>
                          <a:ea typeface="Times New Roman"/>
                          <a:cs typeface="Times New Roman"/>
                        </a:rPr>
                        <a:t>Білім жетілдіруден өткендер саны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+mn-lt"/>
                          <a:ea typeface="Times New Roman"/>
                          <a:cs typeface="Times New Roman"/>
                        </a:rPr>
                        <a:t>Бейнеу ОАО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latin typeface="+mn-lt"/>
                          <a:ea typeface="Times New Roman"/>
                          <a:cs typeface="Times New Roman"/>
                        </a:rPr>
                        <a:t>107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latin typeface="+mn-lt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latin typeface="+mn-lt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latin typeface="+mn-lt"/>
                          <a:ea typeface="Times New Roman"/>
                          <a:cs typeface="Times New Roman"/>
                        </a:rPr>
                        <a:t>387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latin typeface="+mn-lt"/>
                          <a:ea typeface="Times New Roman"/>
                          <a:cs typeface="Times New Roman"/>
                        </a:rPr>
                        <a:t>125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latin typeface="+mn-lt"/>
                          <a:ea typeface="Times New Roman"/>
                          <a:cs typeface="Times New Roman"/>
                        </a:rPr>
                        <a:t>174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714348" y="3000372"/>
          <a:ext cx="7572428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785794"/>
            <a:ext cx="7772400" cy="285752"/>
          </a:xfrm>
        </p:spPr>
        <p:txBody>
          <a:bodyPr/>
          <a:lstStyle/>
          <a:p>
            <a:pPr algn="ctr"/>
            <a:r>
              <a:rPr lang="ru-RU" sz="1400" dirty="0" smtClean="0">
                <a:latin typeface="+mn-lt"/>
              </a:rPr>
              <a:t>                               </a:t>
            </a:r>
            <a:r>
              <a:rPr lang="kk-KZ" sz="1400" dirty="0" smtClean="0">
                <a:latin typeface="+mn-lt"/>
              </a:rPr>
              <a:t>Емдеу орнына бөлінген қаржы мәліметі</a:t>
            </a:r>
            <a:endParaRPr lang="ru-RU" sz="1400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285860"/>
            <a:ext cx="7772400" cy="500066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3" y="1397000"/>
          <a:ext cx="7500992" cy="4059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80"/>
                <a:gridCol w="3071834"/>
                <a:gridCol w="1857389"/>
                <a:gridCol w="1857389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Қаржы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2016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2017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Бөлінген қаржы: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- облыстық бюджет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- ақылы қызметтен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- республикалық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1 250 047,5</a:t>
                      </a:r>
                    </a:p>
                    <a:p>
                      <a:r>
                        <a:rPr lang="ru-RU" sz="1400" dirty="0" smtClean="0"/>
                        <a:t>203 444,4</a:t>
                      </a:r>
                    </a:p>
                    <a:p>
                      <a:r>
                        <a:rPr lang="ru-RU" sz="1400" dirty="0" smtClean="0"/>
                        <a:t>58 846,0</a:t>
                      </a:r>
                    </a:p>
                    <a:p>
                      <a:r>
                        <a:rPr lang="ru-RU" sz="1400" dirty="0" smtClean="0"/>
                        <a:t>987 757,1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1 411 747,5 </a:t>
                      </a:r>
                    </a:p>
                    <a:p>
                      <a:r>
                        <a:rPr lang="ru-RU" sz="1400" dirty="0" smtClean="0"/>
                        <a:t>49</a:t>
                      </a:r>
                      <a:r>
                        <a:rPr lang="ru-RU" sz="1400" baseline="0" dirty="0" smtClean="0"/>
                        <a:t> 892,5</a:t>
                      </a:r>
                    </a:p>
                    <a:p>
                      <a:r>
                        <a:rPr lang="ru-RU" sz="1400" baseline="0" dirty="0" smtClean="0"/>
                        <a:t>56 918,1</a:t>
                      </a:r>
                    </a:p>
                    <a:p>
                      <a:r>
                        <a:rPr lang="ru-RU" sz="1400" baseline="0" dirty="0" smtClean="0"/>
                        <a:t>1 304 936,9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Еңбекақы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759  120,5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861  692,0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Күрделі жөндеуге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8  186,4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Дәріге: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107  989,9 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 smtClean="0"/>
                        <a:t>143 255,4</a:t>
                      </a:r>
                      <a:endParaRPr lang="ru-RU" sz="1400" dirty="0"/>
                    </a:p>
                  </a:txBody>
                  <a:tcPr/>
                </a:tc>
              </a:tr>
              <a:tr h="595004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Тамаққа: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13 063,4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 smtClean="0"/>
                        <a:t>15 042,8</a:t>
                      </a:r>
                      <a:endParaRPr lang="ru-RU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Құрал-жабдықтарға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59  292,3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54  625,9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Басқалай шығындар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302  396,0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337  133,1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Содержимое 6" descr="1389-001_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48" y="438128"/>
            <a:ext cx="928694" cy="78581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785794"/>
            <a:ext cx="7772400" cy="428628"/>
          </a:xfrm>
        </p:spPr>
        <p:txBody>
          <a:bodyPr/>
          <a:lstStyle/>
          <a:p>
            <a:r>
              <a:rPr lang="kk-KZ" sz="1400" dirty="0" smtClean="0">
                <a:latin typeface="+mn-lt"/>
              </a:rPr>
              <a:t> </a:t>
            </a:r>
            <a:endParaRPr lang="ru-RU" sz="1400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428736"/>
            <a:ext cx="7772400" cy="464347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642910" y="1571612"/>
          <a:ext cx="7643866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Содержимое 6" descr="1389-001_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72" y="438128"/>
            <a:ext cx="928694" cy="78581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500034" y="785794"/>
            <a:ext cx="7772400" cy="357190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Аудан бойынша демографиялық  көрсеткіштер</a:t>
            </a:r>
            <a:endParaRPr kumimoji="0" lang="ru-RU" sz="16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12" name="Текст 2"/>
          <p:cNvSpPr txBox="1">
            <a:spLocks/>
          </p:cNvSpPr>
          <p:nvPr/>
        </p:nvSpPr>
        <p:spPr>
          <a:xfrm>
            <a:off x="530352" y="1428736"/>
            <a:ext cx="7772400" cy="4643470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k-KZ" sz="2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k-KZ" sz="2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k-KZ" sz="2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k-KZ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k-KZ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k-KZ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k-KZ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k-KZ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k-KZ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k-KZ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k-KZ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kk-K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Содержимое 6" descr="1389-001_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5338" y="285728"/>
            <a:ext cx="714380" cy="785818"/>
          </a:xfrm>
          <a:prstGeom prst="rect">
            <a:avLst/>
          </a:prstGeom>
        </p:spPr>
      </p:pic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642910" y="1357295"/>
          <a:ext cx="7286676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901"/>
                <a:gridCol w="3205437"/>
                <a:gridCol w="1821669"/>
                <a:gridCol w="1821669"/>
              </a:tblGrid>
              <a:tr h="290512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Көрсеткіштер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2016 жыл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2017</a:t>
                      </a:r>
                      <a:endParaRPr lang="ru-RU" sz="1400" dirty="0"/>
                    </a:p>
                  </a:txBody>
                  <a:tcPr/>
                </a:tc>
              </a:tr>
              <a:tr h="290512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Туу көрсеткіші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1995/31,1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1952/29,8</a:t>
                      </a:r>
                      <a:endParaRPr lang="ru-RU" sz="1400" dirty="0"/>
                    </a:p>
                  </a:txBody>
                  <a:tcPr/>
                </a:tc>
              </a:tr>
              <a:tr h="290512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Табиғи өсім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26,9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25,7</a:t>
                      </a:r>
                      <a:endParaRPr lang="ru-RU" sz="1400" dirty="0"/>
                    </a:p>
                  </a:txBody>
                  <a:tcPr/>
                </a:tc>
              </a:tr>
              <a:tr h="290512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Жалпы өлім көрсеткіші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273/4,2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267/4,0</a:t>
                      </a:r>
                      <a:endParaRPr lang="ru-RU" sz="1400" dirty="0"/>
                    </a:p>
                  </a:txBody>
                  <a:tcPr/>
                </a:tc>
              </a:tr>
              <a:tr h="290512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Сәбилер өлімі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18/9,0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15/7,7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2" y="3357562"/>
          <a:ext cx="7500991" cy="2621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88"/>
                <a:gridCol w="3304007"/>
                <a:gridCol w="1875248"/>
                <a:gridCol w="1875248"/>
              </a:tblGrid>
              <a:tr h="285752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2016 жыл 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2017</a:t>
                      </a:r>
                      <a:r>
                        <a:rPr lang="kk-KZ" sz="1400" baseline="0" dirty="0" smtClean="0"/>
                        <a:t> </a:t>
                      </a:r>
                      <a:r>
                        <a:rPr lang="kk-KZ" sz="1400" dirty="0" smtClean="0"/>
                        <a:t>жыл </a:t>
                      </a:r>
                      <a:endParaRPr lang="ru-RU" sz="1400" dirty="0"/>
                    </a:p>
                  </a:txBody>
                  <a:tcPr/>
                </a:tc>
              </a:tr>
              <a:tr h="627869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1</a:t>
                      </a:r>
                      <a:r>
                        <a:rPr lang="kk-KZ" sz="1400" baseline="0" dirty="0" smtClean="0"/>
                        <a:t> жасқа дейінгі қайтқан сәбилер саны, оның ішінде өлу себебі бойынша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18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</a:t>
                      </a:r>
                      <a:endParaRPr lang="ru-RU" sz="1400" dirty="0"/>
                    </a:p>
                  </a:txBody>
                  <a:tcPr/>
                </a:tc>
              </a:tr>
              <a:tr h="400789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Наталдық</a:t>
                      </a:r>
                      <a:r>
                        <a:rPr lang="kk-KZ" sz="1400" baseline="0" dirty="0" smtClean="0"/>
                        <a:t> асқынулар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11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</a:t>
                      </a:r>
                      <a:endParaRPr lang="ru-RU" sz="1400" dirty="0"/>
                    </a:p>
                  </a:txBody>
                  <a:tcPr/>
                </a:tc>
              </a:tr>
              <a:tr h="400789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Туа біткен ақаулар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/>
                </a:tc>
              </a:tr>
              <a:tr h="369334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Тыныс алу мүшелерінің ақаулары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</a:tr>
              <a:tr h="517568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Кездейсоқ жағдайлар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2000232" y="1000108"/>
          <a:ext cx="5072098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2071670" y="3929066"/>
          <a:ext cx="4929222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1" name="Прямоугольник 2"/>
          <p:cNvSpPr>
            <a:spLocks noChangeArrowheads="1"/>
          </p:cNvSpPr>
          <p:nvPr/>
        </p:nvSpPr>
        <p:spPr bwMode="auto">
          <a:xfrm>
            <a:off x="714348" y="571480"/>
            <a:ext cx="7315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22860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Шетінеген орны бойынша:</a:t>
            </a:r>
            <a:endParaRPr kumimoji="0" lang="kk-K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3500438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Шетінеу  себептері бойынша:</a:t>
            </a:r>
            <a:endParaRPr kumimoji="0" lang="ru-RU" sz="1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6638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Содержимое 6" descr="1389-001_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9586" y="357166"/>
            <a:ext cx="857256" cy="86678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714356"/>
            <a:ext cx="7772400" cy="428628"/>
          </a:xfrm>
        </p:spPr>
        <p:txBody>
          <a:bodyPr/>
          <a:lstStyle/>
          <a:p>
            <a:pPr algn="ctr"/>
            <a:r>
              <a:rPr lang="kk-KZ" sz="1600" dirty="0" smtClean="0"/>
              <a:t>Екіқабат аналарға дәрігерлік көмек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500174"/>
            <a:ext cx="7772400" cy="471490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Содержимое 6" descr="1389-001_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6710" y="285728"/>
            <a:ext cx="1143008" cy="1071570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1332858"/>
          <a:ext cx="7572427" cy="5096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904"/>
                <a:gridCol w="3075189"/>
                <a:gridCol w="1848667"/>
                <a:gridCol w="1848667"/>
              </a:tblGrid>
              <a:tr h="363856">
                <a:tc>
                  <a:txBody>
                    <a:bodyPr/>
                    <a:lstStyle/>
                    <a:p>
                      <a:r>
                        <a:rPr lang="kk-KZ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2016 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2017 ж</a:t>
                      </a:r>
                      <a:endParaRPr lang="ru-RU" dirty="0"/>
                    </a:p>
                  </a:txBody>
                  <a:tcPr/>
                </a:tc>
              </a:tr>
              <a:tr h="515462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Аудан бойынша бала табу</a:t>
                      </a:r>
                      <a:r>
                        <a:rPr lang="kk-KZ" sz="1400" baseline="0" dirty="0" smtClean="0"/>
                        <a:t> жасындағы әйелдер саны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15149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15731</a:t>
                      </a:r>
                      <a:endParaRPr lang="ru-RU" sz="1400" dirty="0"/>
                    </a:p>
                  </a:txBody>
                  <a:tcPr/>
                </a:tc>
              </a:tr>
              <a:tr h="303213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Жүктілігіне</a:t>
                      </a:r>
                      <a:r>
                        <a:rPr lang="kk-KZ" sz="1400" baseline="0" dirty="0" smtClean="0"/>
                        <a:t> байланысты есепте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2126</a:t>
                      </a:r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1953</a:t>
                      </a:r>
                      <a:endParaRPr lang="ru-RU" sz="1400" dirty="0"/>
                    </a:p>
                  </a:txBody>
                  <a:tcPr marL="68580" marR="68580" marT="0" marB="0"/>
                </a:tc>
              </a:tr>
              <a:tr h="303213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Босанған әйел саны, оның ішінде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1985</a:t>
                      </a:r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1944</a:t>
                      </a:r>
                      <a:endParaRPr lang="ru-RU" sz="1400" dirty="0"/>
                    </a:p>
                  </a:txBody>
                  <a:tcPr marL="68580" marR="68580" marT="0" marB="0"/>
                </a:tc>
              </a:tr>
              <a:tr h="51546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</a:t>
                      </a:r>
                      <a:r>
                        <a:rPr lang="kk-KZ" sz="1400" dirty="0" smtClean="0"/>
                        <a:t>.1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Аурухананың перзентхана бөлімінде босанғандар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1190</a:t>
                      </a:r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1185</a:t>
                      </a:r>
                      <a:endParaRPr lang="ru-RU" sz="1400" dirty="0"/>
                    </a:p>
                  </a:txBody>
                  <a:tcPr marL="68580" marR="68580" marT="0" marB="0"/>
                </a:tc>
              </a:tr>
              <a:tr h="515462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3.2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Облыстық перинатальдық  орталықта босанғандар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693</a:t>
                      </a:r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636</a:t>
                      </a:r>
                      <a:endParaRPr lang="ru-RU" sz="1400" dirty="0"/>
                    </a:p>
                  </a:txBody>
                  <a:tcPr marL="68580" marR="68580" marT="0" marB="0"/>
                </a:tc>
              </a:tr>
              <a:tr h="402616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3.3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Басқа жерде босанғандар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102</a:t>
                      </a:r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123</a:t>
                      </a:r>
                      <a:endParaRPr lang="ru-RU" sz="1400" dirty="0"/>
                    </a:p>
                  </a:txBody>
                  <a:tcPr marL="68580" marR="68580" marT="0" marB="0"/>
                </a:tc>
              </a:tr>
              <a:tr h="515462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Кесер тілігімен босанғандар, оның ішінде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267</a:t>
                      </a:r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259</a:t>
                      </a:r>
                      <a:endParaRPr lang="ru-RU" sz="1400" dirty="0"/>
                    </a:p>
                  </a:txBody>
                  <a:tcPr marL="68580" marR="68580" marT="0" marB="0"/>
                </a:tc>
              </a:tr>
              <a:tr h="515462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Бейнеу перзентханасында кесер тілігімен босанғандар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31</a:t>
                      </a:r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38</a:t>
                      </a:r>
                      <a:endParaRPr lang="ru-RU" sz="1400" dirty="0"/>
                    </a:p>
                  </a:txBody>
                  <a:tcPr marL="68580" marR="68580" marT="0" marB="0"/>
                </a:tc>
              </a:tr>
              <a:tr h="303213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Аборт саны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123</a:t>
                      </a:r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128</a:t>
                      </a:r>
                      <a:endParaRPr lang="ru-RU" sz="1400" dirty="0"/>
                    </a:p>
                  </a:txBody>
                  <a:tcPr marL="68580" marR="68580" marT="0" marB="0"/>
                </a:tc>
              </a:tr>
              <a:tr h="515462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Қажетсіз жүктіліктен сақтандырылғаны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1131</a:t>
                      </a:r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795</a:t>
                      </a:r>
                      <a:endParaRPr lang="ru-RU" sz="1400" dirty="0"/>
                    </a:p>
                  </a:txBody>
                  <a:tcPr marL="68580" marR="68580" marT="0" marB="0"/>
                </a:tc>
              </a:tr>
              <a:tr h="303213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Содержимое 6" descr="1389-001_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6710" y="285728"/>
            <a:ext cx="1143008" cy="107157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6268</TotalTime>
  <Words>1092</Words>
  <PresentationFormat>Экран (4:3)</PresentationFormat>
  <Paragraphs>495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Слайд 1</vt:lpstr>
      <vt:lpstr>Слайд 2</vt:lpstr>
      <vt:lpstr>Слайд 3</vt:lpstr>
      <vt:lpstr> Емдеу орындарының мамандармен қамтылуы</vt:lpstr>
      <vt:lpstr>                               Емдеу орнына бөлінген қаржы мәліметі</vt:lpstr>
      <vt:lpstr> </vt:lpstr>
      <vt:lpstr>Слайд 7</vt:lpstr>
      <vt:lpstr>Слайд 8</vt:lpstr>
      <vt:lpstr>Екіқабат аналарға дәрігерлік көмек</vt:lpstr>
      <vt:lpstr>Пренаталды скрининг</vt:lpstr>
      <vt:lpstr>   Жүрек қан тамыр аурулары бойынша аурушаңдық</vt:lpstr>
      <vt:lpstr>   Жүрек кан тамыр аурулары бойынша өлім көрсеткіші</vt:lpstr>
      <vt:lpstr> Жүректің ишемиялық ауру және жіті миокард инфарктісі аурушаңдық көрсеткіші</vt:lpstr>
      <vt:lpstr>Жедел ми қан айналысының бұзылысы аурушаңдық және өлім көрсеткіші</vt:lpstr>
      <vt:lpstr> Онкологиялық аурулар бойынша аурушаңдық және өлім көрсеткіші</vt:lpstr>
      <vt:lpstr>Қатерлі ісік аурулары бойынша мақсатты индикатор көрсеткіштері</vt:lpstr>
      <vt:lpstr> Жарақаттанудан, жазатайым жағдайлардан және уланудан өлімді төмендету </vt:lpstr>
      <vt:lpstr>Мемлекеттік қызмет көрсету</vt:lpstr>
      <vt:lpstr>Профилактикалық байқау жұмыстары</vt:lpstr>
      <vt:lpstr>Профилактикалық байқау жұмыстары</vt:lpstr>
      <vt:lpstr>Ауданымызда көрсетілетін медициналық көмек  сапасын арттыру бағытында  төмендегідей басым бағыттарға назар аудару жоспарланып отыр  олар: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Windows 7</cp:lastModifiedBy>
  <cp:revision>574</cp:revision>
  <dcterms:modified xsi:type="dcterms:W3CDTF">2018-02-15T13:54:19Z</dcterms:modified>
</cp:coreProperties>
</file>